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1581" r:id="rId2"/>
    <p:sldId id="1582" r:id="rId3"/>
    <p:sldId id="1583" r:id="rId4"/>
    <p:sldId id="1584" r:id="rId5"/>
    <p:sldId id="1585" r:id="rId6"/>
    <p:sldId id="1586" r:id="rId7"/>
    <p:sldId id="1587" r:id="rId8"/>
    <p:sldId id="1588" r:id="rId9"/>
    <p:sldId id="1589" r:id="rId10"/>
    <p:sldId id="1590" r:id="rId11"/>
  </p:sldIdLst>
  <p:sldSz cx="9144000" cy="6858000" type="screen4x3"/>
  <p:notesSz cx="6797675" cy="9928225"/>
  <p:custDataLst>
    <p:tags r:id="rId13"/>
  </p:custDataLst>
  <p:defaultTex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15:clr>
            <a:srgbClr val="A4A3A4"/>
          </p15:clr>
        </p15:guide>
        <p15:guide id="2" pos="5759">
          <p15:clr>
            <a:srgbClr val="A4A3A4"/>
          </p15:clr>
        </p15:guide>
        <p15:guide id="3" orient="horz" pos="4135">
          <p15:clr>
            <a:srgbClr val="A4A3A4"/>
          </p15:clr>
        </p15:guide>
        <p15:guide id="4" pos="423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ipp Deibert" initials="" lastIdx="3" clrIdx="0"/>
  <p:cmAuthor id="1" name="p.stevens" initials="p" lastIdx="7" clrIdx="1"/>
  <p:cmAuthor id="2" name="姜大洁" initials="c"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328"/>
    <a:srgbClr val="1FA629"/>
    <a:srgbClr val="FFFFE5"/>
    <a:srgbClr val="009242"/>
    <a:srgbClr val="468329"/>
    <a:srgbClr val="CC3300"/>
    <a:srgbClr val="B7E3A1"/>
    <a:srgbClr val="CDECBE"/>
    <a:srgbClr val="E0A993"/>
    <a:srgbClr val="C34E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35" autoAdjust="0"/>
    <p:restoredTop sz="77975" autoAdjust="0"/>
  </p:normalViewPr>
  <p:slideViewPr>
    <p:cSldViewPr snapToGrid="0" snapToObjects="1">
      <p:cViewPr>
        <p:scale>
          <a:sx n="91" d="100"/>
          <a:sy n="91" d="100"/>
        </p:scale>
        <p:origin x="-1248" y="-36"/>
      </p:cViewPr>
      <p:guideLst>
        <p:guide orient="horz" pos="576"/>
        <p:guide orient="horz" pos="4135"/>
        <p:guide pos="5759"/>
        <p:guide pos="1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1"/>
            <a:ext cx="2946247" cy="496811"/>
          </a:xfrm>
          <a:prstGeom prst="rect">
            <a:avLst/>
          </a:prstGeom>
        </p:spPr>
        <p:txBody>
          <a:bodyPr vert="horz" lIns="91201" tIns="45601" rIns="91201" bIns="45601" rtlCol="0"/>
          <a:lstStyle>
            <a:lvl1pPr algn="l">
              <a:defRPr sz="1200">
                <a:latin typeface="Arial" charset="0"/>
                <a:cs typeface="+mn-cs"/>
              </a:defRPr>
            </a:lvl1pPr>
          </a:lstStyle>
          <a:p>
            <a:pPr>
              <a:defRPr/>
            </a:pPr>
            <a:endParaRPr lang="de-CH"/>
          </a:p>
        </p:txBody>
      </p:sp>
      <p:sp>
        <p:nvSpPr>
          <p:cNvPr id="3" name="Datumsplatzhalter 2"/>
          <p:cNvSpPr>
            <a:spLocks noGrp="1"/>
          </p:cNvSpPr>
          <p:nvPr>
            <p:ph type="dt" idx="1"/>
          </p:nvPr>
        </p:nvSpPr>
        <p:spPr>
          <a:xfrm>
            <a:off x="3849826" y="1"/>
            <a:ext cx="2946246" cy="496811"/>
          </a:xfrm>
          <a:prstGeom prst="rect">
            <a:avLst/>
          </a:prstGeom>
        </p:spPr>
        <p:txBody>
          <a:bodyPr vert="horz" lIns="91201" tIns="45601" rIns="91201" bIns="45601" rtlCol="0"/>
          <a:lstStyle>
            <a:lvl1pPr algn="r">
              <a:defRPr sz="1200">
                <a:latin typeface="Arial" charset="0"/>
                <a:cs typeface="+mn-cs"/>
              </a:defRPr>
            </a:lvl1pPr>
          </a:lstStyle>
          <a:p>
            <a:pPr>
              <a:defRPr/>
            </a:pPr>
            <a:fld id="{FD418221-C8B8-4AB3-9ECE-ACCF1941F205}" type="datetimeFigureOut">
              <a:rPr lang="de-DE"/>
              <a:pPr>
                <a:defRPr/>
              </a:pPr>
              <a:t>26.03.2017</a:t>
            </a:fld>
            <a:endParaRPr lang="de-CH"/>
          </a:p>
        </p:txBody>
      </p:sp>
      <p:sp>
        <p:nvSpPr>
          <p:cNvPr id="4" name="Folienbildplatzhalter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1201" tIns="45601" rIns="91201" bIns="45601" rtlCol="0" anchor="ctr"/>
          <a:lstStyle/>
          <a:p>
            <a:pPr lvl="0"/>
            <a:endParaRPr lang="de-CH" noProof="0" smtClean="0"/>
          </a:p>
        </p:txBody>
      </p:sp>
      <p:sp>
        <p:nvSpPr>
          <p:cNvPr id="5" name="Notizenplatzhalter 4"/>
          <p:cNvSpPr>
            <a:spLocks noGrp="1"/>
          </p:cNvSpPr>
          <p:nvPr>
            <p:ph type="body" sz="quarter" idx="3"/>
          </p:nvPr>
        </p:nvSpPr>
        <p:spPr>
          <a:xfrm>
            <a:off x="679289" y="4715707"/>
            <a:ext cx="5439101" cy="4468101"/>
          </a:xfrm>
          <a:prstGeom prst="rect">
            <a:avLst/>
          </a:prstGeom>
        </p:spPr>
        <p:txBody>
          <a:bodyPr vert="horz" lIns="91201" tIns="45601" rIns="91201" bIns="45601"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CH" noProof="0" smtClean="0"/>
          </a:p>
        </p:txBody>
      </p:sp>
      <p:sp>
        <p:nvSpPr>
          <p:cNvPr id="6" name="Fußzeilenplatzhalter 5"/>
          <p:cNvSpPr>
            <a:spLocks noGrp="1"/>
          </p:cNvSpPr>
          <p:nvPr>
            <p:ph type="ftr" sz="quarter" idx="4"/>
          </p:nvPr>
        </p:nvSpPr>
        <p:spPr>
          <a:xfrm>
            <a:off x="1" y="9429818"/>
            <a:ext cx="2946247" cy="496810"/>
          </a:xfrm>
          <a:prstGeom prst="rect">
            <a:avLst/>
          </a:prstGeom>
        </p:spPr>
        <p:txBody>
          <a:bodyPr vert="horz" lIns="91201" tIns="45601" rIns="91201" bIns="45601" rtlCol="0" anchor="b"/>
          <a:lstStyle>
            <a:lvl1pPr algn="l">
              <a:defRPr sz="1200">
                <a:latin typeface="Arial" charset="0"/>
                <a:cs typeface="+mn-cs"/>
              </a:defRPr>
            </a:lvl1pPr>
          </a:lstStyle>
          <a:p>
            <a:pPr>
              <a:defRPr/>
            </a:pPr>
            <a:endParaRPr lang="de-CH"/>
          </a:p>
        </p:txBody>
      </p:sp>
      <p:sp>
        <p:nvSpPr>
          <p:cNvPr id="7" name="Foliennummernplatzhalter 6"/>
          <p:cNvSpPr>
            <a:spLocks noGrp="1"/>
          </p:cNvSpPr>
          <p:nvPr>
            <p:ph type="sldNum" sz="quarter" idx="5"/>
          </p:nvPr>
        </p:nvSpPr>
        <p:spPr>
          <a:xfrm>
            <a:off x="3849826" y="9429818"/>
            <a:ext cx="2946246" cy="496810"/>
          </a:xfrm>
          <a:prstGeom prst="rect">
            <a:avLst/>
          </a:prstGeom>
        </p:spPr>
        <p:txBody>
          <a:bodyPr vert="horz" lIns="91201" tIns="45601" rIns="91201" bIns="45601" rtlCol="0" anchor="b"/>
          <a:lstStyle>
            <a:lvl1pPr algn="r">
              <a:defRPr sz="1200">
                <a:latin typeface="Arial" charset="0"/>
                <a:cs typeface="+mn-cs"/>
              </a:defRPr>
            </a:lvl1pPr>
          </a:lstStyle>
          <a:p>
            <a:pPr>
              <a:defRPr/>
            </a:pPr>
            <a:fld id="{29FA1FB9-A9E5-4498-B17E-7667AE174783}" type="slidenum">
              <a:rPr lang="de-CH"/>
              <a:pPr>
                <a:defRPr/>
              </a:pPr>
              <a:t>‹Nr.›</a:t>
            </a:fld>
            <a:endParaRPr lang="de-CH"/>
          </a:p>
        </p:txBody>
      </p:sp>
    </p:spTree>
    <p:extLst>
      <p:ext uri="{BB962C8B-B14F-4D97-AF65-F5344CB8AC3E}">
        <p14:creationId xmlns:p14="http://schemas.microsoft.com/office/powerpoint/2010/main" val="9171168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p:nvPicPr>
        <p:blipFill>
          <a:blip r:embed="rId2" cstate="print"/>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4"/>
            <a:ext cx="7858180" cy="1285884"/>
          </a:xfrm>
        </p:spPr>
        <p:txBody>
          <a:bodyPr anchor="t"/>
          <a:lstStyle>
            <a:lvl1pPr>
              <a:defRPr sz="3200">
                <a:solidFill>
                  <a:srgbClr val="468329"/>
                </a:solidFill>
                <a:latin typeface="+mj-lt"/>
              </a:defRPr>
            </a:lvl1pPr>
          </a:lstStyle>
          <a:p>
            <a:r>
              <a:rPr lang="de-DE" noProof="0" dirty="0" smtClean="0"/>
              <a:t>Titelmasterformat durch Klicken bearbeiten</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de-DE" noProof="0" dirty="0" smtClean="0"/>
              <a:t>Textmasterformate durch Klicken bearbeiten</a:t>
            </a:r>
          </a:p>
        </p:txBody>
      </p:sp>
      <p:sp>
        <p:nvSpPr>
          <p:cNvPr id="5" name="Foliennummernplatzhalter 4"/>
          <p:cNvSpPr>
            <a:spLocks noGrp="1"/>
          </p:cNvSpPr>
          <p:nvPr>
            <p:ph type="sldNum" sz="quarter" idx="14"/>
          </p:nvPr>
        </p:nvSpPr>
        <p:spPr/>
        <p:txBody>
          <a:bodyPr/>
          <a:lstStyle>
            <a:lvl1pPr>
              <a:defRPr/>
            </a:lvl1pPr>
          </a:lstStyle>
          <a:p>
            <a:pPr>
              <a:defRPr/>
            </a:pPr>
            <a:fld id="{B8D0B18A-6853-4DC5-980F-66AD07F4AAA4}" type="slidenum">
              <a:rPr lang="en-GB"/>
              <a:pPr>
                <a:defRPr/>
              </a:pPr>
              <a:t>‹Nr.›</a:t>
            </a:fld>
            <a:endParaRPr lang="en-GB"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smtClean="0"/>
              <a:t>Titelmasterformat durch Klicken bearbeiten</a:t>
            </a:r>
            <a:endParaRPr lang="en-GB" noProof="0" dirty="0"/>
          </a:p>
        </p:txBody>
      </p:sp>
      <p:sp>
        <p:nvSpPr>
          <p:cNvPr id="6" name="Textplatzhalter 9"/>
          <p:cNvSpPr>
            <a:spLocks noGrp="1"/>
          </p:cNvSpPr>
          <p:nvPr>
            <p:ph type="body" sz="quarter" idx="15"/>
          </p:nvPr>
        </p:nvSpPr>
        <p:spPr>
          <a:xfrm>
            <a:off x="142844" y="1071546"/>
            <a:ext cx="7000924" cy="285750"/>
          </a:xfrm>
          <a:prstGeom prst="rect">
            <a:avLst/>
          </a:prstGeom>
        </p:spPr>
        <p:txBody>
          <a:bodyPr/>
          <a:lstStyle>
            <a:lvl1pPr marL="0" indent="0">
              <a:buNone/>
              <a:defRPr sz="1600" b="1">
                <a:solidFill>
                  <a:srgbClr val="468329"/>
                </a:solidFill>
              </a:defRPr>
            </a:lvl1pPr>
          </a:lstStyle>
          <a:p>
            <a:pPr lvl="0"/>
            <a:r>
              <a:rPr lang="de-DE" noProof="0" dirty="0" smtClean="0"/>
              <a:t>Textmasterformate durch Klicken bearbeiten</a:t>
            </a:r>
          </a:p>
        </p:txBody>
      </p:sp>
      <p:sp>
        <p:nvSpPr>
          <p:cNvPr id="11" name="Textplatzhalter 10"/>
          <p:cNvSpPr>
            <a:spLocks noGrp="1"/>
          </p:cNvSpPr>
          <p:nvPr>
            <p:ph type="body" sz="quarter" idx="20"/>
          </p:nvPr>
        </p:nvSpPr>
        <p:spPr>
          <a:xfrm>
            <a:off x="785813" y="1785926"/>
            <a:ext cx="7929562" cy="4643470"/>
          </a:xfrm>
        </p:spPr>
        <p:txBody>
          <a:bodyPr/>
          <a:lstStyle>
            <a:lvl1pPr>
              <a:buClr>
                <a:srgbClr val="69941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de-DE" noProof="0" dirty="0" smtClean="0"/>
              <a:t>Textmasterformate durch Klicken bearbeiten</a:t>
            </a:r>
          </a:p>
          <a:p>
            <a:pPr lvl="1"/>
            <a:r>
              <a:rPr lang="de-DE" noProof="0" dirty="0" smtClean="0"/>
              <a:t>Zweite Ebene</a:t>
            </a:r>
          </a:p>
        </p:txBody>
      </p:sp>
      <p:sp>
        <p:nvSpPr>
          <p:cNvPr id="5" name="Foliennummernplatzhalter 5"/>
          <p:cNvSpPr>
            <a:spLocks noGrp="1"/>
          </p:cNvSpPr>
          <p:nvPr>
            <p:ph type="sldNum" sz="quarter" idx="21"/>
          </p:nvPr>
        </p:nvSpPr>
        <p:spPr/>
        <p:txBody>
          <a:bodyPr/>
          <a:lstStyle>
            <a:lvl1pPr>
              <a:defRPr/>
            </a:lvl1pPr>
          </a:lstStyle>
          <a:p>
            <a:pPr>
              <a:defRPr/>
            </a:pPr>
            <a:fld id="{9F20164A-C531-48A9-871B-B5241A406434}" type="slidenum">
              <a:rPr lang="en-GB"/>
              <a:pPr>
                <a:defRPr/>
              </a:pPr>
              <a:t>‹Nr.›</a:t>
            </a:fld>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6553200" y="6492875"/>
            <a:ext cx="2133600" cy="365125"/>
          </a:xfrm>
        </p:spPr>
        <p:txBody>
          <a:bodyPr/>
          <a:lstStyle>
            <a:lvl1pPr>
              <a:defRPr/>
            </a:lvl1pPr>
          </a:lstStyle>
          <a:p>
            <a:pPr>
              <a:defRPr/>
            </a:pPr>
            <a:fld id="{05430457-5914-416A-8397-FDC68F997864}" type="slidenum">
              <a:rPr lang="en-GB"/>
              <a:pPr>
                <a:defRPr/>
              </a:pPr>
              <a:t>‹Nr.›</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US"/>
              <a:t>Click to edit Master title style</a:t>
            </a:r>
            <a:endParaRPr lang="de-DE"/>
          </a:p>
        </p:txBody>
      </p:sp>
      <p:sp>
        <p:nvSpPr>
          <p:cNvPr id="3" name="Content Placeholder 2"/>
          <p:cNvSpPr>
            <a:spLocks noGrp="1"/>
          </p:cNvSpPr>
          <p:nvPr>
            <p:ph idx="1"/>
          </p:nvPr>
        </p:nvSpPr>
        <p:spPr>
          <a:xfrm>
            <a:off x="785813" y="1785938"/>
            <a:ext cx="7929562" cy="4643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Slide Number Placeholder 3"/>
          <p:cNvSpPr>
            <a:spLocks noGrp="1"/>
          </p:cNvSpPr>
          <p:nvPr>
            <p:ph type="sldNum" sz="quarter" idx="10"/>
          </p:nvPr>
        </p:nvSpPr>
        <p:spPr>
          <a:xfrm>
            <a:off x="6553200" y="6492875"/>
            <a:ext cx="2133600" cy="365125"/>
          </a:xfrm>
        </p:spPr>
        <p:txBody>
          <a:bodyPr/>
          <a:lstStyle>
            <a:lvl1pPr>
              <a:defRPr/>
            </a:lvl1pPr>
          </a:lstStyle>
          <a:p>
            <a:pPr>
              <a:defRPr/>
            </a:pPr>
            <a:fld id="{4EA0F3E2-0802-4B5B-9B6B-102197048689}" type="slidenum">
              <a:rPr lang="en-GB"/>
              <a:pPr>
                <a:defRPr/>
              </a:pPr>
              <a:t>‹Nr.›</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8384BA-BA91-4A52-A8A7-4FB6C5CC3B72}" type="datetimeFigureOut">
              <a:rPr lang="en-US" smtClean="0"/>
              <a:t>3/26/2017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F60702-15C4-4546-B359-B33937BD656B}" type="slidenum">
              <a:rPr lang="en-US" smtClean="0"/>
              <a:t>‹Nr.›</a:t>
            </a:fld>
            <a:endParaRPr lang="en-US"/>
          </a:p>
        </p:txBody>
      </p:sp>
    </p:spTree>
    <p:extLst>
      <p:ext uri="{BB962C8B-B14F-4D97-AF65-F5344CB8AC3E}">
        <p14:creationId xmlns:p14="http://schemas.microsoft.com/office/powerpoint/2010/main" val="1649139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8384BA-BA91-4A52-A8A7-4FB6C5CC3B72}" type="datetimeFigureOut">
              <a:rPr lang="en-US" smtClean="0"/>
              <a:t>3/26/2017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F60702-15C4-4546-B359-B33937BD656B}" type="slidenum">
              <a:rPr lang="en-US" smtClean="0"/>
              <a:t>‹Nr.›</a:t>
            </a:fld>
            <a:endParaRPr lang="en-US"/>
          </a:p>
        </p:txBody>
      </p:sp>
    </p:spTree>
    <p:extLst>
      <p:ext uri="{BB962C8B-B14F-4D97-AF65-F5344CB8AC3E}">
        <p14:creationId xmlns:p14="http://schemas.microsoft.com/office/powerpoint/2010/main" val="3246510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4578" name="Grafik 8" descr="NGMN Logo groß.jpg"/>
          <p:cNvPicPr>
            <a:picLocks noChangeAspect="1"/>
          </p:cNvPicPr>
          <p:nvPr/>
        </p:nvPicPr>
        <p:blipFill>
          <a:blip r:embed="rId8" cstate="print"/>
          <a:srcRect/>
          <a:stretch>
            <a:fillRect/>
          </a:stretch>
        </p:blipFill>
        <p:spPr bwMode="auto">
          <a:xfrm>
            <a:off x="7215188" y="214313"/>
            <a:ext cx="1790700" cy="1011237"/>
          </a:xfrm>
          <a:prstGeom prst="rect">
            <a:avLst/>
          </a:prstGeom>
          <a:noFill/>
          <a:ln w="9525">
            <a:noFill/>
            <a:miter lim="800000"/>
            <a:headEnd/>
            <a:tailEnd/>
          </a:ln>
        </p:spPr>
      </p:pic>
      <p:sp>
        <p:nvSpPr>
          <p:cNvPr id="8" name="Rechteck 7"/>
          <p:cNvSpPr/>
          <p:nvPr/>
        </p:nvSpPr>
        <p:spPr>
          <a:xfrm>
            <a:off x="0" y="1527175"/>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7" name="Rechteck 6"/>
          <p:cNvSpPr/>
          <p:nvPr/>
        </p:nvSpPr>
        <p:spPr>
          <a:xfrm>
            <a:off x="0" y="1428750"/>
            <a:ext cx="9144000" cy="96838"/>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6" name="Foliennummernplatzhalt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DIN 1451 Com Mittelschrift" pitchFamily="34" charset="0"/>
                <a:cs typeface="Arial" pitchFamily="34" charset="0"/>
              </a:defRPr>
            </a:lvl1pPr>
          </a:lstStyle>
          <a:p>
            <a:pPr>
              <a:defRPr/>
            </a:pPr>
            <a:fld id="{7EAD3DA2-CA81-429C-A65C-88FA30BA05AD}" type="slidenum">
              <a:rPr lang="en-GB"/>
              <a:pPr>
                <a:defRPr/>
              </a:pPr>
              <a:t>‹Nr.›</a:t>
            </a:fld>
            <a:endParaRPr lang="en-GB" dirty="0"/>
          </a:p>
        </p:txBody>
      </p:sp>
      <p:sp>
        <p:nvSpPr>
          <p:cNvPr id="1032" name="Titelplatzhalter 11"/>
          <p:cNvSpPr>
            <a:spLocks noGrp="1"/>
          </p:cNvSpPr>
          <p:nvPr>
            <p:ph type="title"/>
          </p:nvPr>
        </p:nvSpPr>
        <p:spPr bwMode="auto">
          <a:xfrm>
            <a:off x="142875" y="560388"/>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8"/>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Tree>
  </p:cSld>
  <p:clrMap bg1="lt1" tx1="dk1" bg2="lt2" tx2="dk2" accent1="accent1" accent2="accent2" accent3="accent3" accent4="accent4" accent5="accent5" accent6="accent6" hlink="hlink" folHlink="folHlink"/>
  <p:sldLayoutIdLst>
    <p:sldLayoutId id="2147483655" r:id="rId1"/>
    <p:sldLayoutId id="2147483652" r:id="rId2"/>
    <p:sldLayoutId id="2147483653" r:id="rId3"/>
    <p:sldLayoutId id="2147483654" r:id="rId4"/>
    <p:sldLayoutId id="2147483656" r:id="rId5"/>
    <p:sldLayoutId id="2147483657" r:id="rId6"/>
  </p:sldLayoutIdLst>
  <p:timing>
    <p:tnLst>
      <p:par>
        <p:cTn id="1" dur="indefinite" restart="never" nodeType="tmRoot"/>
      </p:par>
    </p:tnLst>
  </p:timing>
  <p:hf hdr="0" dt="0"/>
  <p:txStyles>
    <p:titleStyle>
      <a:lvl1pPr algn="l" rtl="0" eaLnBrk="0" fontAlgn="base" hangingPunct="0">
        <a:spcBef>
          <a:spcPct val="0"/>
        </a:spcBef>
        <a:spcAft>
          <a:spcPct val="0"/>
        </a:spcAft>
        <a:defRPr sz="2400" b="1" kern="1200" spc="50">
          <a:solidFill>
            <a:srgbClr val="468329"/>
          </a:solidFill>
          <a:latin typeface="+mj-lt"/>
          <a:ea typeface="+mj-ea"/>
          <a:cs typeface="Arial" pitchFamily="34" charset="0"/>
        </a:defRPr>
      </a:lvl1pPr>
      <a:lvl2pPr algn="l" rtl="0" eaLnBrk="0" fontAlgn="base" hangingPunct="0">
        <a:spcBef>
          <a:spcPct val="0"/>
        </a:spcBef>
        <a:spcAft>
          <a:spcPct val="0"/>
        </a:spcAft>
        <a:defRPr sz="2400" b="1">
          <a:solidFill>
            <a:srgbClr val="468329"/>
          </a:solidFill>
          <a:latin typeface="Arial" charset="0"/>
          <a:cs typeface="Arial" pitchFamily="34" charset="0"/>
        </a:defRPr>
      </a:lvl2pPr>
      <a:lvl3pPr algn="l" rtl="0" eaLnBrk="0" fontAlgn="base" hangingPunct="0">
        <a:spcBef>
          <a:spcPct val="0"/>
        </a:spcBef>
        <a:spcAft>
          <a:spcPct val="0"/>
        </a:spcAft>
        <a:defRPr sz="2400" b="1">
          <a:solidFill>
            <a:srgbClr val="468329"/>
          </a:solidFill>
          <a:latin typeface="Arial" charset="0"/>
          <a:cs typeface="Arial" pitchFamily="34" charset="0"/>
        </a:defRPr>
      </a:lvl3pPr>
      <a:lvl4pPr algn="l" rtl="0" eaLnBrk="0" fontAlgn="base" hangingPunct="0">
        <a:spcBef>
          <a:spcPct val="0"/>
        </a:spcBef>
        <a:spcAft>
          <a:spcPct val="0"/>
        </a:spcAft>
        <a:defRPr sz="2400" b="1">
          <a:solidFill>
            <a:srgbClr val="468329"/>
          </a:solidFill>
          <a:latin typeface="Arial" charset="0"/>
          <a:cs typeface="Arial" pitchFamily="34" charset="0"/>
        </a:defRPr>
      </a:lvl4pPr>
      <a:lvl5pPr algn="l" rtl="0" eaLnBrk="0" fontAlgn="base" hangingPunct="0">
        <a:spcBef>
          <a:spcPct val="0"/>
        </a:spcBef>
        <a:spcAft>
          <a:spcPct val="0"/>
        </a:spcAft>
        <a:defRPr sz="2400" b="1">
          <a:solidFill>
            <a:srgbClr val="46832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0" fontAlgn="base" hangingPunct="0">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spc="50">
          <a:solidFill>
            <a:schemeClr val="tx1"/>
          </a:solidFill>
          <a:latin typeface="+mn-lt"/>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7465" y="1668274"/>
            <a:ext cx="6858000" cy="2387600"/>
          </a:xfrm>
        </p:spPr>
        <p:txBody>
          <a:bodyPr>
            <a:normAutofit/>
          </a:bodyPr>
          <a:lstStyle/>
          <a:p>
            <a:r>
              <a:rPr lang="en-US" dirty="0" smtClean="0"/>
              <a:t>5G Network and Service Management  including Orchestration</a:t>
            </a:r>
            <a:endParaRPr lang="en-US" dirty="0"/>
          </a:p>
        </p:txBody>
      </p:sp>
      <p:sp>
        <p:nvSpPr>
          <p:cNvPr id="3" name="Subtitle 2"/>
          <p:cNvSpPr>
            <a:spLocks noGrp="1"/>
          </p:cNvSpPr>
          <p:nvPr>
            <p:ph type="subTitle" idx="1"/>
          </p:nvPr>
        </p:nvSpPr>
        <p:spPr>
          <a:xfrm>
            <a:off x="1047465" y="4147949"/>
            <a:ext cx="6858000" cy="1655762"/>
          </a:xfrm>
        </p:spPr>
        <p:txBody>
          <a:bodyPr/>
          <a:lstStyle/>
          <a:p>
            <a:r>
              <a:rPr lang="en-US" dirty="0" smtClean="0"/>
              <a:t>Presentation of the NWMO D1 deliverable to 3GPP SA5</a:t>
            </a:r>
          </a:p>
          <a:p>
            <a:r>
              <a:rPr lang="en-US" dirty="0" smtClean="0"/>
              <a:t>Klaus </a:t>
            </a:r>
            <a:r>
              <a:rPr lang="en-US" dirty="0" err="1" smtClean="0"/>
              <a:t>Martiny</a:t>
            </a:r>
            <a:r>
              <a:rPr lang="en-US" dirty="0" smtClean="0"/>
              <a:t> (DT), Vladimir Yanover (Cisco)</a:t>
            </a:r>
            <a:endParaRPr lang="en-US" dirty="0"/>
          </a:p>
        </p:txBody>
      </p:sp>
    </p:spTree>
    <p:extLst>
      <p:ext uri="{BB962C8B-B14F-4D97-AF65-F5344CB8AC3E}">
        <p14:creationId xmlns:p14="http://schemas.microsoft.com/office/powerpoint/2010/main" val="1168652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Thank you!</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49049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630" y="307611"/>
            <a:ext cx="7886700" cy="994172"/>
          </a:xfrm>
        </p:spPr>
        <p:txBody>
          <a:bodyPr/>
          <a:lstStyle/>
          <a:p>
            <a:r>
              <a:rPr lang="en-US" dirty="0" smtClean="0"/>
              <a:t>NWMO </a:t>
            </a:r>
            <a:endParaRPr lang="en-US" dirty="0"/>
          </a:p>
        </p:txBody>
      </p:sp>
      <p:sp>
        <p:nvSpPr>
          <p:cNvPr id="3" name="Content Placeholder 2"/>
          <p:cNvSpPr>
            <a:spLocks noGrp="1"/>
          </p:cNvSpPr>
          <p:nvPr>
            <p:ph idx="1"/>
          </p:nvPr>
        </p:nvSpPr>
        <p:spPr>
          <a:xfrm>
            <a:off x="512644" y="2059715"/>
            <a:ext cx="7886700" cy="3750980"/>
          </a:xfrm>
        </p:spPr>
        <p:txBody>
          <a:bodyPr>
            <a:normAutofit fontScale="70000" lnSpcReduction="20000"/>
          </a:bodyPr>
          <a:lstStyle/>
          <a:p>
            <a:r>
              <a:rPr lang="en-US" dirty="0" smtClean="0"/>
              <a:t>The scope: Network and service management and orchestration in 5G networks</a:t>
            </a:r>
          </a:p>
          <a:p>
            <a:r>
              <a:rPr lang="en-US" dirty="0" smtClean="0"/>
              <a:t>A part of the NGMN 5G project</a:t>
            </a:r>
          </a:p>
          <a:p>
            <a:r>
              <a:rPr lang="en-US" dirty="0" smtClean="0"/>
              <a:t>Co-leads</a:t>
            </a:r>
          </a:p>
          <a:p>
            <a:pPr lvl="1"/>
            <a:r>
              <a:rPr lang="en-US" dirty="0" smtClean="0"/>
              <a:t>Klaus </a:t>
            </a:r>
            <a:r>
              <a:rPr lang="en-US" dirty="0" err="1" smtClean="0"/>
              <a:t>Martiny</a:t>
            </a:r>
            <a:r>
              <a:rPr lang="en-US" dirty="0" smtClean="0"/>
              <a:t> (DT), Vladimir Yanover (Cisco)</a:t>
            </a:r>
          </a:p>
          <a:p>
            <a:r>
              <a:rPr lang="en-US" dirty="0" smtClean="0"/>
              <a:t>D1 development </a:t>
            </a:r>
          </a:p>
          <a:p>
            <a:pPr lvl="1"/>
            <a:r>
              <a:rPr lang="en-US" dirty="0"/>
              <a:t>L</a:t>
            </a:r>
            <a:r>
              <a:rPr lang="en-US" dirty="0" smtClean="0"/>
              <a:t>aunched in mid 2015</a:t>
            </a:r>
          </a:p>
          <a:p>
            <a:pPr lvl="1"/>
            <a:r>
              <a:rPr lang="en-US" dirty="0" smtClean="0"/>
              <a:t>The 1</a:t>
            </a:r>
            <a:r>
              <a:rPr lang="en-US" baseline="30000" dirty="0" smtClean="0"/>
              <a:t>st</a:t>
            </a:r>
            <a:r>
              <a:rPr lang="en-US" dirty="0" smtClean="0"/>
              <a:t> phase of development completed in December 2016</a:t>
            </a:r>
          </a:p>
          <a:p>
            <a:pPr lvl="1"/>
            <a:r>
              <a:rPr lang="en-US" dirty="0" smtClean="0"/>
              <a:t>Approved by the NGMN Board in March 2017</a:t>
            </a:r>
          </a:p>
          <a:p>
            <a:r>
              <a:rPr lang="en-US" dirty="0" smtClean="0"/>
              <a:t>To be delivered to 3GPP SA5, TMF, ETSI NFV</a:t>
            </a:r>
          </a:p>
          <a:p>
            <a:pPr lvl="1"/>
            <a:r>
              <a:rPr lang="en-US" dirty="0" smtClean="0"/>
              <a:t>Expectation: to be taken into consideration</a:t>
            </a:r>
          </a:p>
          <a:p>
            <a:r>
              <a:rPr lang="en-US" dirty="0" smtClean="0"/>
              <a:t>Phase 2 development started in March 2017</a:t>
            </a:r>
            <a:endParaRPr lang="en-US" dirty="0"/>
          </a:p>
        </p:txBody>
      </p:sp>
    </p:spTree>
    <p:extLst>
      <p:ext uri="{BB962C8B-B14F-4D97-AF65-F5344CB8AC3E}">
        <p14:creationId xmlns:p14="http://schemas.microsoft.com/office/powerpoint/2010/main" val="18006170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Contributors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Deutsche Telekom AG</a:t>
            </a:r>
          </a:p>
          <a:p>
            <a:r>
              <a:rPr lang="en-US" dirty="0" smtClean="0"/>
              <a:t>Cisco Systems</a:t>
            </a:r>
          </a:p>
          <a:p>
            <a:r>
              <a:rPr lang="en-US" dirty="0" err="1" smtClean="0"/>
              <a:t>TeliaSonera</a:t>
            </a:r>
            <a:endParaRPr lang="en-US" dirty="0" smtClean="0"/>
          </a:p>
          <a:p>
            <a:r>
              <a:rPr lang="en-US" dirty="0" smtClean="0"/>
              <a:t>Orange</a:t>
            </a:r>
          </a:p>
          <a:p>
            <a:r>
              <a:rPr lang="en-US" dirty="0" smtClean="0"/>
              <a:t>Huawei</a:t>
            </a:r>
          </a:p>
          <a:p>
            <a:r>
              <a:rPr lang="en-US" dirty="0" smtClean="0"/>
              <a:t>ZTE</a:t>
            </a:r>
          </a:p>
          <a:p>
            <a:r>
              <a:rPr lang="en-US" dirty="0" smtClean="0"/>
              <a:t>British Telecom</a:t>
            </a:r>
          </a:p>
          <a:p>
            <a:r>
              <a:rPr lang="en-US" dirty="0" smtClean="0"/>
              <a:t>US Cellular</a:t>
            </a:r>
          </a:p>
          <a:p>
            <a:r>
              <a:rPr lang="en-US" dirty="0" smtClean="0"/>
              <a:t>NTT DOCOMO</a:t>
            </a:r>
          </a:p>
          <a:p>
            <a:r>
              <a:rPr lang="en-US" dirty="0" err="1" smtClean="0"/>
              <a:t>Ooredoo</a:t>
            </a:r>
            <a:endParaRPr lang="en-US" dirty="0" smtClean="0"/>
          </a:p>
          <a:p>
            <a:endParaRPr lang="en-US" dirty="0"/>
          </a:p>
        </p:txBody>
      </p:sp>
    </p:spTree>
    <p:extLst>
      <p:ext uri="{BB962C8B-B14F-4D97-AF65-F5344CB8AC3E}">
        <p14:creationId xmlns:p14="http://schemas.microsoft.com/office/powerpoint/2010/main" val="2124940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Methodology</a:t>
            </a:r>
            <a:endParaRPr lang="en-US" dirty="0"/>
          </a:p>
        </p:txBody>
      </p:sp>
      <p:sp>
        <p:nvSpPr>
          <p:cNvPr id="3" name="Content Placeholder 2"/>
          <p:cNvSpPr>
            <a:spLocks noGrp="1"/>
          </p:cNvSpPr>
          <p:nvPr>
            <p:ph idx="1"/>
          </p:nvPr>
        </p:nvSpPr>
        <p:spPr/>
        <p:txBody>
          <a:bodyPr/>
          <a:lstStyle/>
          <a:p>
            <a:pPr marL="0" indent="0">
              <a:buNone/>
            </a:pPr>
            <a:r>
              <a:rPr lang="en-US" dirty="0" smtClean="0"/>
              <a:t>The methodology applied in D1 includes the following steps</a:t>
            </a:r>
          </a:p>
          <a:p>
            <a:r>
              <a:rPr lang="en-US" dirty="0" smtClean="0"/>
              <a:t>User Stories 		</a:t>
            </a:r>
          </a:p>
          <a:p>
            <a:pPr lvl="1"/>
            <a:r>
              <a:rPr lang="en-US" dirty="0" smtClean="0"/>
              <a:t>Similar to use cases; the following template is used: </a:t>
            </a:r>
          </a:p>
          <a:p>
            <a:pPr lvl="2"/>
            <a:r>
              <a:rPr lang="en-US" dirty="0" smtClean="0"/>
              <a:t>As &lt;…&gt;, I want to …</a:t>
            </a:r>
          </a:p>
          <a:p>
            <a:pPr lvl="2"/>
            <a:r>
              <a:rPr lang="en-US" dirty="0" smtClean="0">
                <a:sym typeface="Wingdings" panose="05000000000000000000" pitchFamily="2" charset="2"/>
              </a:rPr>
              <a:t>So that I can … </a:t>
            </a:r>
          </a:p>
          <a:p>
            <a:pPr lvl="2"/>
            <a:r>
              <a:rPr lang="en-US" dirty="0" smtClean="0">
                <a:sym typeface="Wingdings" panose="05000000000000000000" pitchFamily="2" charset="2"/>
              </a:rPr>
              <a:t>To do this I need … </a:t>
            </a:r>
            <a:endParaRPr lang="en-US" dirty="0" smtClean="0"/>
          </a:p>
          <a:p>
            <a:r>
              <a:rPr lang="en-US" dirty="0" smtClean="0"/>
              <a:t>Requirements</a:t>
            </a:r>
          </a:p>
        </p:txBody>
      </p:sp>
    </p:spTree>
    <p:extLst>
      <p:ext uri="{BB962C8B-B14F-4D97-AF65-F5344CB8AC3E}">
        <p14:creationId xmlns:p14="http://schemas.microsoft.com/office/powerpoint/2010/main" val="722777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10" y="293311"/>
            <a:ext cx="7886700" cy="994172"/>
          </a:xfrm>
        </p:spPr>
        <p:txBody>
          <a:bodyPr/>
          <a:lstStyle/>
          <a:p>
            <a:r>
              <a:rPr lang="en-US" dirty="0" smtClean="0"/>
              <a:t>The User Stories (Clause 8)</a:t>
            </a:r>
            <a:endParaRPr lang="en-US" dirty="0"/>
          </a:p>
        </p:txBody>
      </p:sp>
      <p:sp>
        <p:nvSpPr>
          <p:cNvPr id="3" name="Content Placeholder 2"/>
          <p:cNvSpPr>
            <a:spLocks noGrp="1"/>
          </p:cNvSpPr>
          <p:nvPr>
            <p:ph idx="1"/>
          </p:nvPr>
        </p:nvSpPr>
        <p:spPr>
          <a:xfrm>
            <a:off x="628650" y="1754626"/>
            <a:ext cx="7886700" cy="4632525"/>
          </a:xfrm>
        </p:spPr>
        <p:txBody>
          <a:bodyPr>
            <a:normAutofit fontScale="70000" lnSpcReduction="20000"/>
          </a:bodyPr>
          <a:lstStyle/>
          <a:p>
            <a:pPr marL="385763" indent="-385763">
              <a:buFont typeface="+mj-lt"/>
              <a:buAutoNum type="arabicPeriod"/>
            </a:pPr>
            <a:r>
              <a:rPr lang="en-US" sz="3400" dirty="0" smtClean="0"/>
              <a:t>Slice Creation</a:t>
            </a:r>
          </a:p>
          <a:p>
            <a:pPr marL="385763" indent="-385763">
              <a:buFont typeface="+mj-lt"/>
              <a:buAutoNum type="arabicPeriod"/>
            </a:pPr>
            <a:r>
              <a:rPr lang="en-US" sz="3400" dirty="0" smtClean="0"/>
              <a:t>Real-time product change / provisioning</a:t>
            </a:r>
          </a:p>
          <a:p>
            <a:pPr marL="385763" indent="-385763">
              <a:buFont typeface="+mj-lt"/>
              <a:buAutoNum type="arabicPeriod"/>
            </a:pPr>
            <a:r>
              <a:rPr lang="en-US" sz="3400" dirty="0" smtClean="0"/>
              <a:t>Catalogue driven product introduction / modification</a:t>
            </a:r>
          </a:p>
          <a:p>
            <a:pPr marL="385763" indent="-385763">
              <a:buFont typeface="+mj-lt"/>
              <a:buAutoNum type="arabicPeriod"/>
            </a:pPr>
            <a:r>
              <a:rPr lang="en-US" sz="3400" dirty="0" smtClean="0"/>
              <a:t>Progressive Deployment of 5G Network</a:t>
            </a:r>
          </a:p>
          <a:p>
            <a:pPr marL="385763" indent="-385763">
              <a:buFont typeface="+mj-lt"/>
              <a:buAutoNum type="arabicPeriod"/>
            </a:pPr>
            <a:r>
              <a:rPr lang="en-US" sz="3400" dirty="0" smtClean="0"/>
              <a:t>5G end-to-end Service Management</a:t>
            </a:r>
          </a:p>
          <a:p>
            <a:pPr marL="385763" indent="-385763">
              <a:buFont typeface="+mj-lt"/>
              <a:buAutoNum type="arabicPeriod"/>
            </a:pPr>
            <a:r>
              <a:rPr lang="en-US" sz="3400" dirty="0" smtClean="0"/>
              <a:t>5G ultra low latency and real-time challenges concerning the end-to-end Service Management</a:t>
            </a:r>
          </a:p>
          <a:p>
            <a:pPr marL="385763" indent="-385763">
              <a:buFont typeface="+mj-lt"/>
              <a:buAutoNum type="arabicPeriod"/>
            </a:pPr>
            <a:r>
              <a:rPr lang="en-US" sz="3400" dirty="0" smtClean="0"/>
              <a:t>Optimization</a:t>
            </a:r>
          </a:p>
          <a:p>
            <a:pPr marL="385763" indent="-385763">
              <a:buFont typeface="+mj-lt"/>
              <a:buAutoNum type="arabicPeriod"/>
            </a:pPr>
            <a:r>
              <a:rPr lang="en-US" sz="3400" dirty="0" smtClean="0"/>
              <a:t>Network management and orchestration for mixed networks</a:t>
            </a:r>
          </a:p>
          <a:p>
            <a:pPr marL="385763" indent="-385763">
              <a:buFont typeface="+mj-lt"/>
              <a:buAutoNum type="arabicPeriod"/>
            </a:pPr>
            <a:r>
              <a:rPr lang="en-US" sz="3400" dirty="0" smtClean="0"/>
              <a:t>End to end network management and orchestration with network slices</a:t>
            </a:r>
          </a:p>
          <a:p>
            <a:pPr marL="385763" indent="-385763">
              <a:buFont typeface="+mj-lt"/>
              <a:buAutoNum type="arabicPeriod"/>
            </a:pPr>
            <a:r>
              <a:rPr lang="en-US" sz="3400" dirty="0" smtClean="0"/>
              <a:t>Network slicing applied to multi-operator roaming</a:t>
            </a:r>
          </a:p>
          <a:p>
            <a:endParaRPr lang="en-US" dirty="0"/>
          </a:p>
        </p:txBody>
      </p:sp>
    </p:spTree>
    <p:extLst>
      <p:ext uri="{BB962C8B-B14F-4D97-AF65-F5344CB8AC3E}">
        <p14:creationId xmlns:p14="http://schemas.microsoft.com/office/powerpoint/2010/main" val="39164293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90" y="476590"/>
            <a:ext cx="7886700" cy="693096"/>
          </a:xfrm>
        </p:spPr>
        <p:txBody>
          <a:bodyPr/>
          <a:lstStyle/>
          <a:p>
            <a:r>
              <a:rPr lang="en-US" dirty="0" smtClean="0"/>
              <a:t>Example of User Story: </a:t>
            </a:r>
            <a:endParaRPr lang="en-US" dirty="0"/>
          </a:p>
        </p:txBody>
      </p:sp>
      <p:sp>
        <p:nvSpPr>
          <p:cNvPr id="5" name="Content Placeholder 4"/>
          <p:cNvSpPr>
            <a:spLocks noGrp="1"/>
          </p:cNvSpPr>
          <p:nvPr>
            <p:ph sz="half" idx="1"/>
          </p:nvPr>
        </p:nvSpPr>
        <p:spPr>
          <a:xfrm>
            <a:off x="204716" y="1712794"/>
            <a:ext cx="4310134" cy="4995080"/>
          </a:xfrm>
        </p:spPr>
        <p:txBody>
          <a:bodyPr>
            <a:normAutofit fontScale="40000" lnSpcReduction="20000"/>
          </a:bodyPr>
          <a:lstStyle/>
          <a:p>
            <a:r>
              <a:rPr lang="en-US" sz="2850" dirty="0"/>
              <a:t>8.1	Slice Creation</a:t>
            </a:r>
            <a:r>
              <a:rPr lang="en-US" dirty="0" smtClean="0"/>
              <a:t> </a:t>
            </a:r>
          </a:p>
          <a:p>
            <a:pPr marL="0" indent="0">
              <a:buNone/>
            </a:pPr>
            <a:r>
              <a:rPr lang="en-US" b="1" dirty="0" smtClean="0"/>
              <a:t>As a 5G Operator, I want to</a:t>
            </a:r>
          </a:p>
          <a:p>
            <a:r>
              <a:rPr lang="en-US" dirty="0" smtClean="0"/>
              <a:t>To design a 5G Network and Service Management including Orchestration Architecture to be able to manage and control my multi-domain network infrastructure, which can be, for example, 5G vs Non-5G, NFV vs Non-NFV composed of 5G RATs, 4G RAT, maybe 2G / 3G RAT, Fixed Access, Non-3GPP RATs, Backhaul, EPC Core, 5G Core</a:t>
            </a:r>
          </a:p>
          <a:p>
            <a:pPr marL="0" indent="0">
              <a:buNone/>
            </a:pPr>
            <a:r>
              <a:rPr lang="en-US" b="1" dirty="0" smtClean="0"/>
              <a:t>So that I can</a:t>
            </a:r>
          </a:p>
          <a:p>
            <a:r>
              <a:rPr lang="en-US" dirty="0" smtClean="0"/>
              <a:t>Create, deliver, manage and orchestrate Slices to fulfil various kinds of customers’ needs (end users and enterprises e.g. MVNO) and guarantee autonomic service assurance, autonomic dynamic service delivery and provide proactive CEM dashboard</a:t>
            </a:r>
          </a:p>
          <a:p>
            <a:pPr marL="0" indent="0">
              <a:buNone/>
            </a:pPr>
            <a:r>
              <a:rPr lang="en-US" b="1" dirty="0" smtClean="0"/>
              <a:t>To do this I need</a:t>
            </a:r>
          </a:p>
          <a:p>
            <a:r>
              <a:rPr lang="en-US" dirty="0" smtClean="0"/>
              <a:t>1.	Pre-conditions</a:t>
            </a:r>
          </a:p>
          <a:p>
            <a:r>
              <a:rPr lang="en-US" dirty="0" smtClean="0"/>
              <a:t>Deploy a multi-domain network infrastructure, </a:t>
            </a:r>
          </a:p>
          <a:p>
            <a:r>
              <a:rPr lang="en-US" dirty="0" smtClean="0"/>
              <a:t>Expose via network APIs the capabilities of this multi-domain network infrastructure</a:t>
            </a:r>
          </a:p>
          <a:p>
            <a:r>
              <a:rPr lang="en-US" dirty="0" smtClean="0"/>
              <a:t>Deploy Network and Service Management including Orchestration system which includes:</a:t>
            </a:r>
          </a:p>
          <a:p>
            <a:pPr lvl="1"/>
            <a:r>
              <a:rPr lang="en-US" dirty="0" smtClean="0"/>
              <a:t>Editors for various items and definitions, including high-level network objectives/goals, policy generators that generate policies from high-level network objectives/goals and policy validators against conflicts (goals conflict resolution, policy conflict resolution, etc.),</a:t>
            </a:r>
          </a:p>
          <a:p>
            <a:pPr lvl="1"/>
            <a:r>
              <a:rPr lang="en-US" dirty="0" smtClean="0"/>
              <a:t>ETSI MANO components (NFVO, VNF Manager, VIM), </a:t>
            </a:r>
          </a:p>
          <a:p>
            <a:pPr lvl="1"/>
            <a:r>
              <a:rPr lang="en-US" dirty="0" smtClean="0"/>
              <a:t>SDN Controllers, </a:t>
            </a:r>
          </a:p>
          <a:p>
            <a:pPr lvl="1"/>
            <a:r>
              <a:rPr lang="en-US" dirty="0" smtClean="0"/>
              <a:t>Legacy OSS (NMS / EMS),</a:t>
            </a:r>
          </a:p>
          <a:p>
            <a:pPr lvl="1"/>
            <a:r>
              <a:rPr lang="en-US" dirty="0" smtClean="0"/>
              <a:t>E2E Service orchestration.</a:t>
            </a:r>
          </a:p>
        </p:txBody>
      </p:sp>
      <p:sp>
        <p:nvSpPr>
          <p:cNvPr id="6" name="Content Placeholder 5"/>
          <p:cNvSpPr>
            <a:spLocks noGrp="1"/>
          </p:cNvSpPr>
          <p:nvPr>
            <p:ph sz="half" idx="2"/>
          </p:nvPr>
        </p:nvSpPr>
        <p:spPr>
          <a:xfrm>
            <a:off x="4629150" y="1550346"/>
            <a:ext cx="3886200" cy="5157527"/>
          </a:xfrm>
        </p:spPr>
        <p:txBody>
          <a:bodyPr>
            <a:noAutofit/>
          </a:bodyPr>
          <a:lstStyle/>
          <a:p>
            <a:pPr marL="0" indent="0">
              <a:buNone/>
            </a:pPr>
            <a:r>
              <a:rPr lang="ru-RU" sz="1200" dirty="0" smtClean="0"/>
              <a:t>2. </a:t>
            </a:r>
            <a:r>
              <a:rPr lang="en-GB" sz="1200" dirty="0" smtClean="0"/>
              <a:t>To </a:t>
            </a:r>
            <a:r>
              <a:rPr lang="en-GB" sz="1200" dirty="0"/>
              <a:t>create slice</a:t>
            </a:r>
            <a:endParaRPr lang="en-US" sz="1200" dirty="0"/>
          </a:p>
          <a:p>
            <a:r>
              <a:rPr lang="en-GB" sz="1200" dirty="0"/>
              <a:t>E2E Service Orchestration interprets and translates service definition / service design into configuration of resources (virtualized and non-virtualized) needed for service establishment. The configuration of resources may be for actual amount of resources or the policy of their allocation at later time, when the service is activated.</a:t>
            </a:r>
            <a:endParaRPr lang="en-US" sz="1200" dirty="0"/>
          </a:p>
          <a:p>
            <a:r>
              <a:rPr lang="en-GB" sz="1200" dirty="0"/>
              <a:t>The E2E Service orchestration further triggers the components of the Network and Service Management including Orchestration system (ETSI NFVO, VNF Manager, VIM, SDN Controller, and legacy OSS) to apply the configuration of the required resources which for some resources may result in their actual allocation.</a:t>
            </a:r>
            <a:endParaRPr lang="en-US" sz="1200" dirty="0"/>
          </a:p>
          <a:p>
            <a:r>
              <a:rPr lang="en-GB" sz="1050" i="1" dirty="0"/>
              <a:t>Note: In case when the needed resources were not allocated at the previous step, they will be actually allocated at the time of service activation, according to the configuration / policies. </a:t>
            </a:r>
            <a:endParaRPr lang="en-US" sz="1050" i="1" dirty="0"/>
          </a:p>
          <a:p>
            <a:r>
              <a:rPr lang="en-GB" sz="1200" dirty="0"/>
              <a:t>Make available a self-service Portal and self-ordering APIs to my customers (residential and enterprises) to allow them for self-ordering their slices with SLAs and update them dynamically when needed.</a:t>
            </a:r>
            <a:endParaRPr lang="en-US" sz="1200" dirty="0"/>
          </a:p>
          <a:p>
            <a:r>
              <a:rPr lang="en-GB" sz="1200" dirty="0"/>
              <a:t>The service design may include e.g. description of service chaining</a:t>
            </a:r>
            <a:endParaRPr lang="en-US" sz="1200" dirty="0"/>
          </a:p>
          <a:p>
            <a:endParaRPr lang="en-US" sz="1200" dirty="0"/>
          </a:p>
        </p:txBody>
      </p:sp>
    </p:spTree>
    <p:extLst>
      <p:ext uri="{BB962C8B-B14F-4D97-AF65-F5344CB8AC3E}">
        <p14:creationId xmlns:p14="http://schemas.microsoft.com/office/powerpoint/2010/main" val="597332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57251"/>
            <a:ext cx="7886700" cy="693896"/>
          </a:xfrm>
        </p:spPr>
        <p:txBody>
          <a:bodyPr/>
          <a:lstStyle/>
          <a:p>
            <a:r>
              <a:rPr lang="en-US" dirty="0" smtClean="0"/>
              <a:t>Requirements (clause 9)</a:t>
            </a:r>
            <a:endParaRPr lang="en-US" dirty="0"/>
          </a:p>
        </p:txBody>
      </p:sp>
      <p:sp>
        <p:nvSpPr>
          <p:cNvPr id="4" name="Content Placeholder 3"/>
          <p:cNvSpPr>
            <a:spLocks noGrp="1"/>
          </p:cNvSpPr>
          <p:nvPr>
            <p:ph sz="half" idx="1"/>
          </p:nvPr>
        </p:nvSpPr>
        <p:spPr>
          <a:xfrm>
            <a:off x="628650" y="1863090"/>
            <a:ext cx="3886200" cy="4749249"/>
          </a:xfrm>
        </p:spPr>
        <p:txBody>
          <a:bodyPr>
            <a:normAutofit fontScale="70000" lnSpcReduction="20000"/>
          </a:bodyPr>
          <a:lstStyle/>
          <a:p>
            <a:pPr marL="385763" indent="-385763">
              <a:buFont typeface="+mj-lt"/>
              <a:buAutoNum type="arabicPeriod"/>
            </a:pPr>
            <a:r>
              <a:rPr lang="en-US" dirty="0" smtClean="0"/>
              <a:t>Standardized network management protocols</a:t>
            </a:r>
          </a:p>
          <a:p>
            <a:pPr marL="385763" indent="-385763">
              <a:buFont typeface="+mj-lt"/>
              <a:buAutoNum type="arabicPeriod"/>
            </a:pPr>
            <a:r>
              <a:rPr lang="en-US" dirty="0" smtClean="0"/>
              <a:t>Self-Healing</a:t>
            </a:r>
          </a:p>
          <a:p>
            <a:pPr marL="385763" indent="-385763">
              <a:buFont typeface="+mj-lt"/>
              <a:buAutoNum type="arabicPeriod"/>
            </a:pPr>
            <a:r>
              <a:rPr lang="en-US" dirty="0" smtClean="0"/>
              <a:t>Scalability</a:t>
            </a:r>
          </a:p>
          <a:p>
            <a:pPr marL="385763" indent="-385763">
              <a:buFont typeface="+mj-lt"/>
              <a:buAutoNum type="arabicPeriod"/>
            </a:pPr>
            <a:r>
              <a:rPr lang="en-US" dirty="0" smtClean="0"/>
              <a:t>Testing and automation</a:t>
            </a:r>
          </a:p>
          <a:p>
            <a:pPr marL="385763" indent="-385763">
              <a:buFont typeface="+mj-lt"/>
              <a:buAutoNum type="arabicPeriod"/>
            </a:pPr>
            <a:r>
              <a:rPr lang="en-US" dirty="0" smtClean="0"/>
              <a:t>Analysis</a:t>
            </a:r>
          </a:p>
          <a:p>
            <a:pPr marL="385763" indent="-385763">
              <a:buFont typeface="+mj-lt"/>
              <a:buAutoNum type="arabicPeriod"/>
            </a:pPr>
            <a:r>
              <a:rPr lang="en-US" dirty="0" smtClean="0"/>
              <a:t>Optimization, real-time and ultra-low latency aspects</a:t>
            </a:r>
          </a:p>
          <a:p>
            <a:pPr marL="385763" indent="-385763">
              <a:buFont typeface="+mj-lt"/>
              <a:buAutoNum type="arabicPeriod"/>
            </a:pPr>
            <a:r>
              <a:rPr lang="en-US" dirty="0" smtClean="0"/>
              <a:t>Proactive monitoring</a:t>
            </a:r>
          </a:p>
          <a:p>
            <a:pPr marL="385763" indent="-385763">
              <a:buFont typeface="+mj-lt"/>
              <a:buAutoNum type="arabicPeriod"/>
            </a:pPr>
            <a:r>
              <a:rPr lang="en-US" dirty="0" smtClean="0"/>
              <a:t>Simulation</a:t>
            </a:r>
          </a:p>
          <a:p>
            <a:pPr marL="385763" indent="-385763">
              <a:buFont typeface="+mj-lt"/>
              <a:buAutoNum type="arabicPeriod"/>
            </a:pPr>
            <a:r>
              <a:rPr lang="en-US" dirty="0" smtClean="0"/>
              <a:t>Capacity planning</a:t>
            </a:r>
          </a:p>
          <a:p>
            <a:pPr marL="385763" indent="-385763">
              <a:buFont typeface="+mj-lt"/>
              <a:buAutoNum type="arabicPeriod"/>
            </a:pPr>
            <a:r>
              <a:rPr lang="en-US" dirty="0" smtClean="0"/>
              <a:t>Modelling</a:t>
            </a:r>
          </a:p>
          <a:p>
            <a:endParaRPr lang="en-US" dirty="0"/>
          </a:p>
        </p:txBody>
      </p:sp>
      <p:sp>
        <p:nvSpPr>
          <p:cNvPr id="5" name="Content Placeholder 4"/>
          <p:cNvSpPr>
            <a:spLocks noGrp="1"/>
          </p:cNvSpPr>
          <p:nvPr>
            <p:ph sz="half" idx="2"/>
          </p:nvPr>
        </p:nvSpPr>
        <p:spPr>
          <a:xfrm>
            <a:off x="4629150" y="1863089"/>
            <a:ext cx="3886200" cy="4749249"/>
          </a:xfrm>
        </p:spPr>
        <p:txBody>
          <a:bodyPr>
            <a:normAutofit fontScale="70000" lnSpcReduction="20000"/>
          </a:bodyPr>
          <a:lstStyle/>
          <a:p>
            <a:pPr marL="385763" indent="-385763">
              <a:buFont typeface="+mj-lt"/>
              <a:buAutoNum type="arabicPeriod" startAt="11"/>
            </a:pPr>
            <a:r>
              <a:rPr lang="en-US" dirty="0" smtClean="0"/>
              <a:t>Installation and uninstallation of services</a:t>
            </a:r>
          </a:p>
          <a:p>
            <a:pPr marL="385763" indent="-385763">
              <a:buFont typeface="+mj-lt"/>
              <a:buAutoNum type="arabicPeriod" startAt="11"/>
            </a:pPr>
            <a:r>
              <a:rPr lang="en-US" dirty="0" smtClean="0"/>
              <a:t>Reliability of E2E services</a:t>
            </a:r>
          </a:p>
          <a:p>
            <a:pPr marL="385763" indent="-385763">
              <a:buFont typeface="+mj-lt"/>
              <a:buAutoNum type="arabicPeriod" startAt="11"/>
            </a:pPr>
            <a:r>
              <a:rPr lang="en-US" dirty="0" smtClean="0"/>
              <a:t>Customer self-installation and configuration of services</a:t>
            </a:r>
          </a:p>
          <a:p>
            <a:pPr marL="385763" indent="-385763">
              <a:buFont typeface="+mj-lt"/>
              <a:buAutoNum type="arabicPeriod" startAt="11"/>
            </a:pPr>
            <a:r>
              <a:rPr lang="en-US" dirty="0" smtClean="0"/>
              <a:t>Fraud detection</a:t>
            </a:r>
          </a:p>
          <a:p>
            <a:pPr marL="385763" indent="-385763">
              <a:buFont typeface="+mj-lt"/>
              <a:buAutoNum type="arabicPeriod" startAt="11"/>
            </a:pPr>
            <a:r>
              <a:rPr lang="en-US" dirty="0" smtClean="0"/>
              <a:t>Billing and accounting</a:t>
            </a:r>
          </a:p>
          <a:p>
            <a:pPr marL="385763" indent="-385763">
              <a:buFont typeface="+mj-lt"/>
              <a:buAutoNum type="arabicPeriod" startAt="11"/>
            </a:pPr>
            <a:r>
              <a:rPr lang="en-US" dirty="0" smtClean="0"/>
              <a:t>Standardized and open management interfaces</a:t>
            </a:r>
          </a:p>
          <a:p>
            <a:pPr marL="385763" indent="-385763">
              <a:buFont typeface="+mj-lt"/>
              <a:buAutoNum type="arabicPeriod" startAt="11"/>
            </a:pPr>
            <a:r>
              <a:rPr lang="en-US" dirty="0" smtClean="0"/>
              <a:t>Real-time and ultra-low latency aspects</a:t>
            </a:r>
          </a:p>
          <a:p>
            <a:pPr marL="385763" indent="-385763">
              <a:buFont typeface="+mj-lt"/>
              <a:buAutoNum type="arabicPeriod" startAt="11"/>
            </a:pPr>
            <a:r>
              <a:rPr lang="en-US" dirty="0" smtClean="0"/>
              <a:t>Optimization Requirements</a:t>
            </a:r>
          </a:p>
          <a:p>
            <a:pPr marL="385763" indent="-385763">
              <a:buFont typeface="+mj-lt"/>
              <a:buAutoNum type="arabicPeriod" startAt="11"/>
            </a:pPr>
            <a:r>
              <a:rPr lang="en-US" dirty="0" smtClean="0"/>
              <a:t>Slice Management Requirements</a:t>
            </a:r>
          </a:p>
          <a:p>
            <a:endParaRPr lang="en-US" dirty="0"/>
          </a:p>
        </p:txBody>
      </p:sp>
    </p:spTree>
    <p:extLst>
      <p:ext uri="{BB962C8B-B14F-4D97-AF65-F5344CB8AC3E}">
        <p14:creationId xmlns:p14="http://schemas.microsoft.com/office/powerpoint/2010/main" val="30019282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57251"/>
            <a:ext cx="7886700" cy="807720"/>
          </a:xfrm>
        </p:spPr>
        <p:txBody>
          <a:bodyPr>
            <a:normAutofit/>
          </a:bodyPr>
          <a:lstStyle/>
          <a:p>
            <a:r>
              <a:rPr lang="en-US" dirty="0" smtClean="0"/>
              <a:t>Example: 9.19 Slice Management Requirements</a:t>
            </a:r>
            <a:endParaRPr lang="en-US" dirty="0"/>
          </a:p>
        </p:txBody>
      </p:sp>
      <p:sp>
        <p:nvSpPr>
          <p:cNvPr id="3" name="Content Placeholder 2"/>
          <p:cNvSpPr>
            <a:spLocks noGrp="1"/>
          </p:cNvSpPr>
          <p:nvPr>
            <p:ph idx="1"/>
          </p:nvPr>
        </p:nvSpPr>
        <p:spPr>
          <a:xfrm>
            <a:off x="628650" y="1725931"/>
            <a:ext cx="7886700" cy="4872762"/>
          </a:xfrm>
        </p:spPr>
        <p:txBody>
          <a:bodyPr>
            <a:normAutofit fontScale="77500" lnSpcReduction="20000"/>
          </a:bodyPr>
          <a:lstStyle/>
          <a:p>
            <a:pPr marL="0" indent="0">
              <a:buNone/>
            </a:pPr>
            <a:r>
              <a:rPr lang="en-GB" dirty="0"/>
              <a:t>5G NWMO 9.19.1:</a:t>
            </a:r>
            <a:endParaRPr lang="en-US" dirty="0"/>
          </a:p>
          <a:p>
            <a:r>
              <a:rPr lang="en-GB" dirty="0"/>
              <a:t>Support Slice management in </a:t>
            </a:r>
            <a:r>
              <a:rPr lang="en-GB" b="1" dirty="0"/>
              <a:t>multi-domain network infrastructure</a:t>
            </a:r>
            <a:r>
              <a:rPr lang="en-GB" dirty="0"/>
              <a:t>, which may include, for example, 5G vs Non-5G, NFV vs Non-NFV composed of 5G RATs, 4G RAT, maybe 2G / 3G RAT, Non-3GPP RATs, fixed access network, Backhaul, EPC Core, 5G Core</a:t>
            </a:r>
            <a:endParaRPr lang="en-US" dirty="0"/>
          </a:p>
          <a:p>
            <a:pPr marL="0" indent="0">
              <a:buNone/>
            </a:pPr>
            <a:r>
              <a:rPr lang="en-GB" dirty="0"/>
              <a:t> </a:t>
            </a:r>
            <a:endParaRPr lang="en-US" dirty="0"/>
          </a:p>
          <a:p>
            <a:pPr marL="0" indent="0">
              <a:buNone/>
            </a:pPr>
            <a:r>
              <a:rPr lang="en-GB" dirty="0"/>
              <a:t>5G NWMO 9.19.2:</a:t>
            </a:r>
            <a:endParaRPr lang="en-US" dirty="0"/>
          </a:p>
          <a:p>
            <a:r>
              <a:rPr lang="en-GB" dirty="0"/>
              <a:t>For slice management support, the multi-domain network infrastructure shall </a:t>
            </a:r>
            <a:r>
              <a:rPr lang="en-GB" b="1" dirty="0"/>
              <a:t>expose its capabilities via standardized or at least open, interfaces</a:t>
            </a:r>
            <a:r>
              <a:rPr lang="en-GB" dirty="0"/>
              <a:t>. </a:t>
            </a:r>
            <a:endParaRPr lang="en-US" dirty="0"/>
          </a:p>
          <a:p>
            <a:r>
              <a:rPr lang="en-GB" dirty="0"/>
              <a:t>Note. In case when the interfaces are not exposed in certain network domains, slicing management in such domains may not be possible therefore affecting differentiation between slices that in some cases may result in degradation of the </a:t>
            </a:r>
            <a:r>
              <a:rPr lang="en-GB" dirty="0" err="1"/>
              <a:t>QoE</a:t>
            </a:r>
            <a:r>
              <a:rPr lang="en-GB" dirty="0"/>
              <a:t> of certain services.   </a:t>
            </a:r>
            <a:endParaRPr lang="en-US" dirty="0"/>
          </a:p>
          <a:p>
            <a:endParaRPr lang="en-US" dirty="0"/>
          </a:p>
        </p:txBody>
      </p:sp>
    </p:spTree>
    <p:extLst>
      <p:ext uri="{BB962C8B-B14F-4D97-AF65-F5344CB8AC3E}">
        <p14:creationId xmlns:p14="http://schemas.microsoft.com/office/powerpoint/2010/main" val="3060742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57251"/>
            <a:ext cx="7886700" cy="807720"/>
          </a:xfrm>
        </p:spPr>
        <p:txBody>
          <a:bodyPr>
            <a:normAutofit/>
          </a:bodyPr>
          <a:lstStyle/>
          <a:p>
            <a:r>
              <a:rPr lang="en-US" dirty="0" smtClean="0"/>
              <a:t>9.19 Slice Management Requirements (Cont.)</a:t>
            </a:r>
            <a:endParaRPr lang="en-US" dirty="0"/>
          </a:p>
        </p:txBody>
      </p:sp>
      <p:sp>
        <p:nvSpPr>
          <p:cNvPr id="3" name="Content Placeholder 2"/>
          <p:cNvSpPr>
            <a:spLocks noGrp="1"/>
          </p:cNvSpPr>
          <p:nvPr>
            <p:ph idx="1"/>
          </p:nvPr>
        </p:nvSpPr>
        <p:spPr>
          <a:xfrm>
            <a:off x="628650" y="1725929"/>
            <a:ext cx="7886700" cy="4934178"/>
          </a:xfrm>
        </p:spPr>
        <p:txBody>
          <a:bodyPr>
            <a:normAutofit fontScale="62500" lnSpcReduction="20000"/>
          </a:bodyPr>
          <a:lstStyle/>
          <a:p>
            <a:pPr marL="0" indent="0">
              <a:buNone/>
            </a:pPr>
            <a:r>
              <a:rPr lang="en-GB" dirty="0"/>
              <a:t>5G NWMO 9.19.3:</a:t>
            </a:r>
            <a:endParaRPr lang="en-US" dirty="0"/>
          </a:p>
          <a:p>
            <a:r>
              <a:rPr lang="en-GB" dirty="0"/>
              <a:t>For slice management support, the multi-domain network infrastructure should be equipped with </a:t>
            </a:r>
            <a:r>
              <a:rPr lang="en-GB" b="1" dirty="0"/>
              <a:t>Management and Orchestration Functions </a:t>
            </a:r>
            <a:r>
              <a:rPr lang="en-GB" dirty="0"/>
              <a:t>as appropriate that can be realized through for example </a:t>
            </a:r>
            <a:endParaRPr lang="en-US" dirty="0"/>
          </a:p>
          <a:p>
            <a:pPr lvl="1"/>
            <a:r>
              <a:rPr lang="en-GB" dirty="0"/>
              <a:t>ETSI MANO components (NFVO, VNF Manager, VIM) in case when some network nodes are virtualized, </a:t>
            </a:r>
            <a:endParaRPr lang="en-US" dirty="0"/>
          </a:p>
          <a:p>
            <a:pPr lvl="1"/>
            <a:r>
              <a:rPr lang="en-GB" dirty="0"/>
              <a:t>SDN Controllers </a:t>
            </a:r>
            <a:endParaRPr lang="en-US" dirty="0"/>
          </a:p>
          <a:p>
            <a:pPr lvl="1"/>
            <a:r>
              <a:rPr lang="en-GB" dirty="0"/>
              <a:t>Legacy OSS (Network Management / Element Management functions)</a:t>
            </a:r>
            <a:endParaRPr lang="en-US" dirty="0"/>
          </a:p>
          <a:p>
            <a:pPr lvl="1"/>
            <a:r>
              <a:rPr lang="en-GB" dirty="0"/>
              <a:t>E2E Service orchestration</a:t>
            </a:r>
            <a:endParaRPr lang="en-US" dirty="0"/>
          </a:p>
          <a:p>
            <a:pPr lvl="1"/>
            <a:r>
              <a:rPr lang="en-GB" dirty="0"/>
              <a:t>The Management and Orchestration Functions may be domain specific.</a:t>
            </a:r>
            <a:endParaRPr lang="en-US" dirty="0"/>
          </a:p>
          <a:p>
            <a:pPr marL="0" indent="0">
              <a:buNone/>
            </a:pPr>
            <a:r>
              <a:rPr lang="en-GB" dirty="0"/>
              <a:t> </a:t>
            </a:r>
            <a:endParaRPr lang="en-US" dirty="0"/>
          </a:p>
          <a:p>
            <a:pPr marL="0" indent="0">
              <a:buNone/>
            </a:pPr>
            <a:r>
              <a:rPr lang="en-GB" dirty="0"/>
              <a:t>5G NWMO 9.19.4:</a:t>
            </a:r>
            <a:endParaRPr lang="en-US" dirty="0"/>
          </a:p>
          <a:p>
            <a:r>
              <a:rPr lang="en-GB" dirty="0"/>
              <a:t>For slice management support, the network infrastructure and service management should support </a:t>
            </a:r>
            <a:r>
              <a:rPr lang="en-GB" b="1" dirty="0"/>
              <a:t>Data Collectors </a:t>
            </a:r>
            <a:r>
              <a:rPr lang="en-GB" dirty="0"/>
              <a:t>at the network nodes to collect the network and service data (e.g. service performance metrics) </a:t>
            </a:r>
            <a:r>
              <a:rPr lang="en-GB" b="1" dirty="0"/>
              <a:t>restricted to specific network slice</a:t>
            </a:r>
            <a:r>
              <a:rPr lang="en-GB" dirty="0"/>
              <a:t>.  For example, performance data which can be delivered to the entities subscribed to the data such as Analytics software and Optimization Applications.</a:t>
            </a:r>
            <a:endParaRPr lang="en-US" dirty="0"/>
          </a:p>
        </p:txBody>
      </p:sp>
    </p:spTree>
    <p:extLst>
      <p:ext uri="{BB962C8B-B14F-4D97-AF65-F5344CB8AC3E}">
        <p14:creationId xmlns:p14="http://schemas.microsoft.com/office/powerpoint/2010/main" val="1768379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heme/theme1.xml><?xml version="1.0" encoding="utf-8"?>
<a:theme xmlns:a="http://schemas.openxmlformats.org/drawingml/2006/main" name="NGMN Presentation Template NEW">
  <a:themeElements>
    <a:clrScheme name="NGMN">
      <a:dk1>
        <a:srgbClr val="000000"/>
      </a:dk1>
      <a:lt1>
        <a:srgbClr val="FFFFFF"/>
      </a:lt1>
      <a:dk2>
        <a:srgbClr val="002060"/>
      </a:dk2>
      <a:lt2>
        <a:srgbClr val="DEE3D0"/>
      </a:lt2>
      <a:accent1>
        <a:srgbClr val="468329"/>
      </a:accent1>
      <a:accent2>
        <a:srgbClr val="B51621"/>
      </a:accent2>
      <a:accent3>
        <a:srgbClr val="868889"/>
      </a:accent3>
      <a:accent4>
        <a:srgbClr val="40A5C5"/>
      </a:accent4>
      <a:accent5>
        <a:srgbClr val="006C98"/>
      </a:accent5>
      <a:accent6>
        <a:srgbClr val="C34E3A"/>
      </a:accent6>
      <a:hlink>
        <a:srgbClr val="0070C0"/>
      </a:hlink>
      <a:folHlink>
        <a:srgbClr val="C6C7C9"/>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600</Words>
  <Application>Microsoft Office PowerPoint</Application>
  <PresentationFormat>Bildschirmpräsentation (4:3)</PresentationFormat>
  <Paragraphs>106</Paragraphs>
  <Slides>10</Slides>
  <Notes>0</Notes>
  <HiddenSlides>0</HiddenSlides>
  <MMClips>0</MMClips>
  <ScaleCrop>false</ScaleCrop>
  <HeadingPairs>
    <vt:vector size="4" baseType="variant">
      <vt:variant>
        <vt:lpstr>Design</vt:lpstr>
      </vt:variant>
      <vt:variant>
        <vt:i4>1</vt:i4>
      </vt:variant>
      <vt:variant>
        <vt:lpstr>Folientitel</vt:lpstr>
      </vt:variant>
      <vt:variant>
        <vt:i4>10</vt:i4>
      </vt:variant>
    </vt:vector>
  </HeadingPairs>
  <TitlesOfParts>
    <vt:vector size="11" baseType="lpstr">
      <vt:lpstr>NGMN Presentation Template NEW</vt:lpstr>
      <vt:lpstr>5G Network and Service Management  including Orchestration</vt:lpstr>
      <vt:lpstr>NWMO </vt:lpstr>
      <vt:lpstr>Contributors</vt:lpstr>
      <vt:lpstr>Methodology</vt:lpstr>
      <vt:lpstr>The User Stories (Clause 8)</vt:lpstr>
      <vt:lpstr>Example of User Story: </vt:lpstr>
      <vt:lpstr>Requirements (clause 9)</vt:lpstr>
      <vt:lpstr>Example: 9.19 Slice Management Requirements</vt:lpstr>
      <vt:lpstr>9.19 Slice Management Requirements (Cont.)</vt:lpstr>
      <vt:lpstr>Thank you!</vt:lpstr>
    </vt:vector>
  </TitlesOfParts>
  <Company>ngmn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PDeibert</dc:creator>
  <cp:lastModifiedBy>Philipp Deibert</cp:lastModifiedBy>
  <cp:revision>1851</cp:revision>
  <cp:lastPrinted>2015-09-28T14:36:43Z</cp:lastPrinted>
  <dcterms:created xsi:type="dcterms:W3CDTF">2009-01-08T14:42:38Z</dcterms:created>
  <dcterms:modified xsi:type="dcterms:W3CDTF">2017-03-26T18:46:31Z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